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Average"/>
      <p:regular r:id="rId14"/>
    </p:embeddedFont>
    <p:embeddedFont>
      <p:font typeface="Oswald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swald-regular.fntdata"/><Relationship Id="rId14" Type="http://schemas.openxmlformats.org/officeDocument/2006/relationships/font" Target="fonts/Average-regular.fntdata"/><Relationship Id="rId16" Type="http://schemas.openxmlformats.org/officeDocument/2006/relationships/font" Target="fonts/Oswald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099" cy="206999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type="ctrTitle"/>
          </p:nvPr>
        </p:nvSpPr>
        <p:spPr>
          <a:xfrm>
            <a:off x="671257" y="990800"/>
            <a:ext cx="7801500" cy="1730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311700" y="1255275"/>
            <a:ext cx="8520599" cy="1890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32284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671250" y="2141250"/>
            <a:ext cx="7852199" cy="861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Shape 42"/>
          <p:cNvSpPr txBox="1"/>
          <p:nvPr>
            <p:ph type="title"/>
          </p:nvPr>
        </p:nvSpPr>
        <p:spPr>
          <a:xfrm>
            <a:off x="265500" y="1081400"/>
            <a:ext cx="4045199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3" name="Shape 43"/>
          <p:cNvSpPr txBox="1"/>
          <p:nvPr>
            <p:ph idx="1" type="subTitle"/>
          </p:nvPr>
        </p:nvSpPr>
        <p:spPr>
          <a:xfrm>
            <a:off x="265500" y="2845200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ctrTitle"/>
          </p:nvPr>
        </p:nvSpPr>
        <p:spPr>
          <a:xfrm>
            <a:off x="671257" y="990800"/>
            <a:ext cx="7801500" cy="1730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Japan, North Korea, South Korea, and Mongolia</a:t>
            </a:r>
          </a:p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Warm-Up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You need your books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Read through pages 644-645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Answer the reading check 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Start reading at Focus on History: The DMZ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Dinner Conversation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Today I learned about the physical features of Japan, North Korea, South Korea, and Mongolia.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Mt. Fiji			Fukushima			Disposable homes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Yulan River		Korean Peninsula		Jeju Island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Hovsgol Nuur		Tavan Tolgoi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Japan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311700" y="1152475"/>
            <a:ext cx="36464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Country made up of islands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Archipelago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</a:pPr>
            <a:r>
              <a:rPr lang="en">
                <a:solidFill>
                  <a:srgbClr val="FFFF00"/>
                </a:solidFill>
              </a:rPr>
              <a:t>Mt. Fuji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Tallest Mountain in Japan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Development in Japan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Earthquakes in Japan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2011 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Tsunami</a:t>
            </a:r>
          </a:p>
          <a:p>
            <a:pPr indent="-342900" lvl="1" marL="914400" rtl="0">
              <a:spcBef>
                <a:spcPts val="0"/>
              </a:spcBef>
              <a:buClr>
                <a:srgbClr val="FFFF00"/>
              </a:buClr>
              <a:buSzPct val="100000"/>
            </a:pPr>
            <a:r>
              <a:rPr lang="en" sz="1800">
                <a:solidFill>
                  <a:srgbClr val="FFFF00"/>
                </a:solidFill>
              </a:rPr>
              <a:t>Fukushima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9612" y="314312"/>
            <a:ext cx="4524375" cy="482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025"/>
            <a:ext cx="7869083" cy="5051449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6765950" y="1963975"/>
            <a:ext cx="2312700" cy="31334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</a:rPr>
              <a:t>Disposable Houses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Write down two reasons as to why disposable houses exist in Japan.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North Korea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Mountains make up 80% of North Korea</a:t>
            </a: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Plains make up the other 20%</a:t>
            </a:r>
          </a:p>
          <a:p>
            <a:pPr indent="-342900" lvl="0" marL="457200" rtl="0">
              <a:spcBef>
                <a:spcPts val="0"/>
              </a:spcBef>
              <a:buClr>
                <a:srgbClr val="FFFF00"/>
              </a:buClr>
              <a:buSzPct val="100000"/>
            </a:pPr>
            <a:r>
              <a:rPr lang="en" sz="1800">
                <a:solidFill>
                  <a:srgbClr val="FFFF00"/>
                </a:solidFill>
              </a:rPr>
              <a:t>Yulan River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Helps establish Chinese North Korean border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Is a source for diplomatic relations</a:t>
            </a:r>
          </a:p>
        </p:txBody>
      </p:sp>
      <p:sp>
        <p:nvSpPr>
          <p:cNvPr id="94" name="Shape 94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t/>
            </a:r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0525" y="1143000"/>
            <a:ext cx="4555199" cy="383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South Korea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>
                <a:solidFill>
                  <a:schemeClr val="dk1"/>
                </a:solidFill>
              </a:rPr>
              <a:t>Known as</a:t>
            </a:r>
            <a:r>
              <a:rPr lang="en" sz="1800"/>
              <a:t> </a:t>
            </a:r>
            <a:r>
              <a:rPr lang="en" sz="1800">
                <a:solidFill>
                  <a:srgbClr val="FFFF00"/>
                </a:solidFill>
              </a:rPr>
              <a:t>Korean peninsula</a:t>
            </a:r>
          </a:p>
          <a:p>
            <a:pPr indent="-342900" lvl="0" marL="4572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70% of South Korea is Mountains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Most are below 3,300 ft.</a:t>
            </a:r>
          </a:p>
          <a:p>
            <a:pPr indent="-342900" lvl="0" marL="457200" rtl="0">
              <a:spcBef>
                <a:spcPts val="0"/>
              </a:spcBef>
              <a:buClr>
                <a:srgbClr val="FFFF00"/>
              </a:buClr>
              <a:buSzPct val="100000"/>
            </a:pPr>
            <a:r>
              <a:rPr lang="en" sz="1800">
                <a:solidFill>
                  <a:srgbClr val="FFFF00"/>
                </a:solidFill>
              </a:rPr>
              <a:t>Jeju island</a:t>
            </a:r>
          </a:p>
          <a:p>
            <a:pPr indent="-342900" lvl="1" marL="9144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tropical</a:t>
            </a:r>
          </a:p>
        </p:txBody>
      </p:sp>
      <p:sp>
        <p:nvSpPr>
          <p:cNvPr id="102" name="Shape 10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7925" y="207125"/>
            <a:ext cx="3625100" cy="483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Physical Features in Mongolia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About twice the size of Texas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Gobi Desert (Southern Portion)</a:t>
            </a:r>
          </a:p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Between Russia and China</a:t>
            </a:r>
          </a:p>
          <a:p>
            <a:pPr indent="-228600" lvl="0" marL="457200" rtl="0">
              <a:spcBef>
                <a:spcPts val="0"/>
              </a:spcBef>
              <a:buClr>
                <a:srgbClr val="FFFF00"/>
              </a:buClr>
            </a:pPr>
            <a:r>
              <a:rPr lang="en">
                <a:solidFill>
                  <a:srgbClr val="FFFF00"/>
                </a:solidFill>
              </a:rPr>
              <a:t>Hovsgol Nuur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" sz="1800">
                <a:solidFill>
                  <a:schemeClr val="dk1"/>
                </a:solidFill>
              </a:rPr>
              <a:t>70% of freshwater</a:t>
            </a:r>
          </a:p>
          <a:p>
            <a:pPr indent="-342900" lvl="0" marL="457200" rtl="0">
              <a:spcBef>
                <a:spcPts val="0"/>
              </a:spcBef>
              <a:buClr>
                <a:srgbClr val="FFFF00"/>
              </a:buClr>
              <a:buSzPct val="100000"/>
            </a:pPr>
            <a:r>
              <a:rPr lang="en">
                <a:solidFill>
                  <a:srgbClr val="FFFF00"/>
                </a:solidFill>
              </a:rPr>
              <a:t>Tavan Tolgoi</a:t>
            </a:r>
          </a:p>
          <a:p>
            <a:pPr indent="-228600" lvl="1" marL="9144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7.4 billion tonnes of coal</a:t>
            </a:r>
          </a:p>
          <a:p>
            <a:pPr indent="-228600" lvl="1" marL="91440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Second Largest Coal mine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1325" y="1242725"/>
            <a:ext cx="5111199" cy="377312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/>
          <p:nvPr/>
        </p:nvSpPr>
        <p:spPr>
          <a:xfrm>
            <a:off x="6558800" y="3866250"/>
            <a:ext cx="172500" cy="149400"/>
          </a:xfrm>
          <a:prstGeom prst="flowChartConnector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CNN Student News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OR…..</a:t>
            </a:r>
          </a:p>
          <a:p>
            <a:pPr indent="-381000" lvl="1" marL="914400" rtl="0">
              <a:spcBef>
                <a:spcPts val="0"/>
              </a:spcBef>
              <a:buSzPct val="100000"/>
            </a:pPr>
            <a:r>
              <a:rPr lang="en" sz="2400"/>
              <a:t>Start on Homework while its playing</a:t>
            </a:r>
          </a:p>
          <a:p>
            <a:pPr indent="-381000" lvl="0" marL="457200">
              <a:spcBef>
                <a:spcPts val="0"/>
              </a:spcBef>
              <a:buSzPct val="100000"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